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144" r:id="rId2"/>
    <p:sldId id="256" r:id="rId3"/>
    <p:sldId id="259" r:id="rId4"/>
    <p:sldId id="260" r:id="rId5"/>
    <p:sldId id="261" r:id="rId6"/>
    <p:sldId id="1145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Frappell" initials="PF" lastIdx="3" clrIdx="0">
    <p:extLst>
      <p:ext uri="{19B8F6BF-5375-455C-9EA6-DF929625EA0E}">
        <p15:presenceInfo xmlns:p15="http://schemas.microsoft.com/office/powerpoint/2012/main" userId="S::frapps@utas.edu.au::42f110b6-43e1-4a28-a0f2-2e5155b864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B331-EA78-4219-B4F5-F3AB9C793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ED3D7-CC2B-45D0-8F2F-D260AF2D6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451F8-8C77-4981-BD47-8CCE08FC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68EBB-12D3-4F1A-9701-CFD70F75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1C565-F83E-46B4-83CC-8829A047A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76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8711D-0B36-4C6C-B0BD-7CDEFB5AF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05D05-5326-41DD-8787-F2B8E6FAE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A9A27-BC77-489E-948A-C38EBA8F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F94EC-09EE-4724-A2D6-D15E2532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7A2DE-34D4-464B-9D68-9D46D48C3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546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B6B3E5-31E4-4978-9172-D6F68B651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A5897-D901-421B-935A-CADAC0723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38222-2C62-48CD-B7F5-2426ACAF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38DFE-A0AB-4CD7-A203-57918CB8A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0B509-984B-45D5-A6F8-CD7255C63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568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BCA9CB6-04EE-934B-B7C3-DC0A468D06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39142"/>
          <a:stretch/>
        </p:blipFill>
        <p:spPr>
          <a:xfrm>
            <a:off x="7454389" y="253637"/>
            <a:ext cx="4737612" cy="63251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3143" y="4043609"/>
            <a:ext cx="7218313" cy="553998"/>
          </a:xfrm>
        </p:spPr>
        <p:txBody>
          <a:bodyPr anchor="t" anchorCtr="0"/>
          <a:lstStyle>
            <a:lvl1pPr algn="l">
              <a:defRPr sz="4000"/>
            </a:lvl1pPr>
          </a:lstStyle>
          <a:p>
            <a:r>
              <a:rPr lang="en-US"/>
              <a:t>&lt;Title&gt;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23143" y="5368914"/>
            <a:ext cx="7218313" cy="332399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&lt;Project name/Meeting&gt;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1C2A39-6EC8-9840-8CCA-1245AC4D85E8}"/>
              </a:ext>
            </a:extLst>
          </p:cNvPr>
          <p:cNvSpPr/>
          <p:nvPr userDrawn="1"/>
        </p:nvSpPr>
        <p:spPr>
          <a:xfrm>
            <a:off x="0" y="0"/>
            <a:ext cx="21883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EC3167C-BA46-C240-BAD8-7058F4414F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3143" y="5847093"/>
            <a:ext cx="7218313" cy="480131"/>
          </a:xfrm>
        </p:spPr>
        <p:txBody>
          <a:bodyPr wrap="square"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&lt;Date&gt;</a:t>
            </a:r>
          </a:p>
        </p:txBody>
      </p:sp>
    </p:spTree>
    <p:extLst>
      <p:ext uri="{BB962C8B-B14F-4D97-AF65-F5344CB8AC3E}">
        <p14:creationId xmlns:p14="http://schemas.microsoft.com/office/powerpoint/2010/main" val="32007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3E09B-BFBA-4588-AA47-BFCC87BA6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09140-96C9-46DD-B25E-8384D87E3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A8DF2-77CB-43B5-9EDA-663A93EBB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89F88-E00E-455A-BBA1-CEB8E8B13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453AA-C4F2-4DC4-8880-302458430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110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35DDD-9009-445B-8923-30B3813EA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30540-AA05-4881-9978-D829DAE4D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5E85C-C441-4C90-B284-3640A917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03E7F-5359-4974-B9C9-55AF1F7B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60C9D-AE91-45C9-A2D3-16A969FD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840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8765C-15D1-429E-9F12-9F6BEAAB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CFD12-83A1-4912-96F2-97F0F033B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72E9B3-AB04-4674-94A2-53683450A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D1B91B-942D-4A0F-8874-BCF033C7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C1011-4476-4387-A078-7A8468EF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C401E-8462-4B1D-A5F9-A16996C4E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361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7C0A5-9EEB-48A2-8E87-529E88CA2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F0537B-CD7D-4679-86C3-E9866BA1C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369C0-EEAA-47AD-BC0B-F74A8CF2E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2D5A7A-1DF3-4F28-A7E0-1E3665F78E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204052-2665-4F7B-970F-189AF5A5BF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86F99B-108F-4345-836C-F2489DC46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75A855-DC72-416A-8754-373015D21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00CFE8-DABA-42BA-A818-FAD330547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859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B34E-AEED-4AAE-B980-2E81CE712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2120B-A8DC-43EF-95D9-2C7516866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77E5C-E65F-4924-A45A-FECFC2EDF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22BF52-15F3-4377-BFF5-61B41D391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394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0EB01-0FCD-4D60-8D88-E070F8418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24279B-D7E0-476E-B8CB-342DC28B6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5F1ED-8EF2-4C71-9374-3EAA93A14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073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2DCF-9482-4F31-834D-4710E722D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F0539-992A-4049-B277-AC63A6E00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A6748C-34C5-4733-9D40-20CBF26A5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B88DD-45B9-4728-8FDA-51E684CB6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4E1C6-A088-4F71-B493-28570462A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299BC-33E8-402D-8DD6-650679B20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81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6DCAA-CD8C-4392-808F-C070674C6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D27C9B-2511-438B-8230-030EC1FB7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632066-0E28-43AD-AE14-C506CC72C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F6CEC-0D17-4316-933C-2364F94AE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6EA3F-A534-4185-8B65-274E334A2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1D650-1DAD-4D4F-9621-6D6EDC81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505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050CA8-FEAF-4EB0-9493-6BB9BC55B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B42BB-F54C-4F64-AC68-6D00208EB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0CF9C-16D0-4CE2-9AEE-2648D8C56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897A9-EBF2-43E7-BC2A-57AE279B256D}" type="datetimeFigureOut">
              <a:rPr lang="en-AU" smtClean="0"/>
              <a:t>13/02/2025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A0AF1-F4AF-4BDC-8FE6-8AF990E67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C0EBD-3D70-43CC-A47E-1DFBE3BC12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14076-2BD3-42E9-A8CB-08B705E7DB1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4452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rotect-au.mimecast.com/s/mqI9CE8kD7fynQ9xhNup4J?domain=burnet.edu.a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069C4-D313-7B4B-A253-BE0742721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5824" y="3552030"/>
            <a:ext cx="6840355" cy="2382191"/>
          </a:xfrm>
        </p:spPr>
        <p:txBody>
          <a:bodyPr>
            <a:normAutofit/>
          </a:bodyPr>
          <a:lstStyle/>
          <a:p>
            <a:r>
              <a:rPr lang="en-AU" sz="2400" b="1" dirty="0" err="1">
                <a:latin typeface="Arial"/>
                <a:cs typeface="Arial"/>
              </a:rPr>
              <a:t>traQ</a:t>
            </a:r>
            <a:r>
              <a:rPr lang="en-AU" sz="2400" b="1" dirty="0">
                <a:latin typeface="Arial"/>
                <a:cs typeface="Arial"/>
              </a:rPr>
              <a:t> Study: Key findings</a:t>
            </a:r>
            <a:br>
              <a:rPr lang="en-AU" sz="2400" dirty="0">
                <a:latin typeface="Arial"/>
                <a:cs typeface="Arial"/>
              </a:rPr>
            </a:br>
            <a:br>
              <a:rPr lang="en-AU" sz="2200" dirty="0">
                <a:latin typeface="Arial"/>
                <a:cs typeface="Arial"/>
              </a:rPr>
            </a:br>
            <a:r>
              <a:rPr lang="en-AU" sz="1800" i="1" dirty="0">
                <a:latin typeface="Arial"/>
                <a:cs typeface="Arial"/>
              </a:rPr>
              <a:t>Analysing and mitigating COVID-19 travel-related risks</a:t>
            </a:r>
            <a:br>
              <a:rPr lang="en-AU" sz="1800" i="1" dirty="0">
                <a:latin typeface="Arial"/>
                <a:cs typeface="Arial"/>
              </a:rPr>
            </a:br>
            <a:br>
              <a:rPr lang="en-AU" sz="1800" i="1" dirty="0">
                <a:latin typeface="Arial"/>
                <a:cs typeface="Arial"/>
              </a:rPr>
            </a:br>
            <a:r>
              <a:rPr lang="en-AU" sz="1800" i="1" dirty="0">
                <a:latin typeface="Arial"/>
                <a:cs typeface="Arial"/>
              </a:rPr>
              <a:t>Executive summary of key findings </a:t>
            </a:r>
            <a:br>
              <a:rPr lang="en-AU" sz="1800" i="1" dirty="0">
                <a:latin typeface="Arial"/>
                <a:cs typeface="Arial"/>
              </a:rPr>
            </a:br>
            <a:br>
              <a:rPr lang="en-AU" sz="1800" i="1" dirty="0">
                <a:latin typeface="Arial"/>
                <a:cs typeface="Arial"/>
              </a:rPr>
            </a:br>
            <a:r>
              <a:rPr lang="en-AU" sz="1800" i="1" dirty="0">
                <a:latin typeface="Arial"/>
                <a:cs typeface="Arial"/>
              </a:rPr>
              <a:t> </a:t>
            </a:r>
            <a:endParaRPr lang="en-US"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A9DE8-E0C0-C447-8251-ABB08B3922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35824" y="5671911"/>
            <a:ext cx="5864879" cy="341632"/>
          </a:xfrm>
        </p:spPr>
        <p:txBody>
          <a:bodyPr/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November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1AB7C8-94D9-43DA-A31B-85E4DF5F2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10" y="319781"/>
            <a:ext cx="1517033" cy="13664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7A26D69-D90F-4F74-B5F5-1F111F29756C}"/>
              </a:ext>
            </a:extLst>
          </p:cNvPr>
          <p:cNvSpPr txBox="1"/>
          <p:nvPr/>
        </p:nvSpPr>
        <p:spPr>
          <a:xfrm>
            <a:off x="9337091" y="291004"/>
            <a:ext cx="3195961" cy="246221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l"/>
            <a:r>
              <a:rPr lang="en-AU" sz="1600" b="1">
                <a:solidFill>
                  <a:schemeClr val="tx2"/>
                </a:solidFill>
              </a:rPr>
              <a:t>DRAFT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DD1A39-B1B5-470C-88A3-C3AC0567A1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058" y="422833"/>
            <a:ext cx="3176635" cy="96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14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2335F7-4E8D-4AD6-BD8B-3E7E9799B1EB}"/>
              </a:ext>
            </a:extLst>
          </p:cNvPr>
          <p:cNvSpPr txBox="1"/>
          <p:nvPr/>
        </p:nvSpPr>
        <p:spPr>
          <a:xfrm>
            <a:off x="218114" y="209725"/>
            <a:ext cx="1021949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traQ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 project aims</a:t>
            </a: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project provides sophisticated analysis to assess the COVID risks and economic benefits associated with resuming international travel to Australia</a:t>
            </a:r>
          </a:p>
          <a:p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Transparent Risk Assessment of Quarantine (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traQ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) model was developed by the Burnet Institute in partnership with the University of Tasmania and Monash University.</a:t>
            </a:r>
          </a:p>
          <a:p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The project has three broad aims:</a:t>
            </a:r>
          </a:p>
          <a:p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AutoNum type="arabicParenR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To assess the COVID-19 risk associated with the resumption of international and interstate travel for a range of jurisdictions and scenarios</a:t>
            </a:r>
          </a:p>
          <a:p>
            <a:pPr marL="342900" indent="-342900">
              <a:spcAft>
                <a:spcPts val="1200"/>
              </a:spcAft>
              <a:buAutoNum type="arabicParenR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To assess the effectiveness of different strategies (combinations of quarantine and PCR testing) used to mitigate COVID-19 related travel risks</a:t>
            </a:r>
          </a:p>
          <a:p>
            <a:pPr marL="342900" indent="-342900">
              <a:spcAft>
                <a:spcPts val="1200"/>
              </a:spcAft>
              <a:buAutoNum type="arabicParenR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To provide a preliminary COVID risk versus economic benefit analysis to inform government strategy and policy in relation to the resumption of both interstate and international travel</a:t>
            </a:r>
          </a:p>
          <a:p>
            <a:pPr marL="342900" indent="-342900">
              <a:buAutoNum type="arabicParenR"/>
            </a:pP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: This synopsis has been prepared by the University of Tasmania and the full report is available at </a:t>
            </a:r>
            <a:r>
              <a:rPr lang="en-AU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hlinkClick r:id="rId2"/>
              </a:rPr>
              <a:t>https://www.burnet.edu.au/system/asset/file/4348/Final_Report_9November2020_Final.pdf</a:t>
            </a:r>
            <a:endParaRPr lang="en-AU" sz="1800" dirty="0">
              <a:effectLst/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93049A5-8FCD-4BB4-9C25-9DD50285B3C7}"/>
              </a:ext>
            </a:extLst>
          </p:cNvPr>
          <p:cNvCxnSpPr>
            <a:cxnSpLocks/>
          </p:cNvCxnSpPr>
          <p:nvPr/>
        </p:nvCxnSpPr>
        <p:spPr>
          <a:xfrm>
            <a:off x="302004" y="1249960"/>
            <a:ext cx="109056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86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412FC4-C8B1-498B-93EB-912CA2E279A6}"/>
              </a:ext>
            </a:extLst>
          </p:cNvPr>
          <p:cNvSpPr txBox="1"/>
          <p:nvPr/>
        </p:nvSpPr>
        <p:spPr>
          <a:xfrm>
            <a:off x="402672" y="289679"/>
            <a:ext cx="105003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Elements of the </a:t>
            </a:r>
            <a:r>
              <a:rPr lang="en-A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traQ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 Model</a:t>
            </a:r>
          </a:p>
          <a:p>
            <a:pPr>
              <a:spcAft>
                <a:spcPts val="1200"/>
              </a:spcAft>
              <a:buClr>
                <a:srgbClr val="FF0000"/>
              </a:buClr>
            </a:pPr>
            <a:endParaRPr lang="en-AU" dirty="0"/>
          </a:p>
          <a:p>
            <a:pPr marL="342900" indent="-34290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AU" dirty="0" err="1">
                <a:latin typeface="Arial" panose="020B0604020202020204" pitchFamily="34" charset="0"/>
                <a:cs typeface="Arial" panose="020B0604020202020204" pitchFamily="34" charset="0"/>
              </a:rPr>
              <a:t>TraQ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analysis quantifies and models COVID risk associated with 4 elements/phases of international travel</a:t>
            </a:r>
          </a:p>
          <a:p>
            <a:pPr marL="342900" indent="-34290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analysis identifies evidence-based risk mitigation strategies based on the COVID risk associated for specific travel cohorts</a:t>
            </a:r>
          </a:p>
          <a:p>
            <a:pPr marL="342900" indent="-34290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Based on 2019 data, we estimate the value of 5 types of travel to the Australian economy and present preliminary economic benefit versus risk analysis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A37EAD-9000-4A6D-8CF1-3AF437B30D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72" y="3358434"/>
            <a:ext cx="10914078" cy="285425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5E05ADA-AC89-4E59-BECD-16677469822B}"/>
              </a:ext>
            </a:extLst>
          </p:cNvPr>
          <p:cNvCxnSpPr/>
          <p:nvPr/>
        </p:nvCxnSpPr>
        <p:spPr>
          <a:xfrm>
            <a:off x="528506" y="864066"/>
            <a:ext cx="105701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DB62A001-80D6-40BD-B9E5-2C61E03B3DEA}"/>
              </a:ext>
            </a:extLst>
          </p:cNvPr>
          <p:cNvSpPr/>
          <p:nvPr/>
        </p:nvSpPr>
        <p:spPr>
          <a:xfrm>
            <a:off x="490757" y="1173237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399C7B7-63CB-4444-B8D9-C42AB25BDBB4}"/>
              </a:ext>
            </a:extLst>
          </p:cNvPr>
          <p:cNvSpPr/>
          <p:nvPr/>
        </p:nvSpPr>
        <p:spPr>
          <a:xfrm>
            <a:off x="490757" y="1933929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C637317-4976-42D6-A600-0665F8576A85}"/>
              </a:ext>
            </a:extLst>
          </p:cNvPr>
          <p:cNvSpPr/>
          <p:nvPr/>
        </p:nvSpPr>
        <p:spPr>
          <a:xfrm>
            <a:off x="492155" y="2596393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543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9FF454-139F-4026-A0C8-08C6BA53CE36}"/>
              </a:ext>
            </a:extLst>
          </p:cNvPr>
          <p:cNvSpPr txBox="1"/>
          <p:nvPr/>
        </p:nvSpPr>
        <p:spPr>
          <a:xfrm>
            <a:off x="343250" y="1100179"/>
            <a:ext cx="512421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It is not possible to accurately predict the point-in-time prevalence of COVID-19 in a given community or among a specific cohort of arriving travellers</a:t>
            </a: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The  </a:t>
            </a:r>
            <a:r>
              <a:rPr lang="en-AU" sz="1600" dirty="0" err="1">
                <a:latin typeface="Arial" panose="020B0604020202020204" pitchFamily="34" charset="0"/>
                <a:cs typeface="Arial" panose="020B0604020202020204" pitchFamily="34" charset="0"/>
              </a:rPr>
              <a:t>traQ</a:t>
            </a: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 model makes conservative estimates of prevalence based on:</a:t>
            </a:r>
            <a:endParaRPr lang="en-AU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AU" sz="1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Observed 10-day case incidence in the country of origin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AU" sz="1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Adjusting the 10-day case incidence using the under-ascertainment method developed by Russell et al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AU" sz="1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Further adjusting the incidence based on the higher observed prevalence of COVID-19 detected in arrivals to Australia participating in managed quarantine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AU" sz="14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For countries with inadequate testing or inadequate data, reclassifying two risk classifications higher (the latter step is for the strict risk assessment only)</a:t>
            </a:r>
          </a:p>
          <a:p>
            <a:pPr lvl="1">
              <a:buSzPts val="1000"/>
              <a:tabLst>
                <a:tab pos="914400" algn="l"/>
              </a:tabLst>
            </a:pPr>
            <a:endParaRPr lang="en-AU" sz="14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This method informs a five level risk classification framework. Jurisdictions move between classifications subject to latest COVID data (most European countries are now in the high risk category)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E2F347-9E53-41AD-9AE7-03B256583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1114" y="1610941"/>
            <a:ext cx="5915025" cy="490537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DB5BCFE-95B2-4B96-9681-F06E44C9B057}"/>
              </a:ext>
            </a:extLst>
          </p:cNvPr>
          <p:cNvCxnSpPr>
            <a:cxnSpLocks/>
          </p:cNvCxnSpPr>
          <p:nvPr/>
        </p:nvCxnSpPr>
        <p:spPr>
          <a:xfrm>
            <a:off x="486561" y="1269180"/>
            <a:ext cx="1070295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43483276-D028-4482-A68B-F43641DA1DEE}"/>
              </a:ext>
            </a:extLst>
          </p:cNvPr>
          <p:cNvSpPr/>
          <p:nvPr/>
        </p:nvSpPr>
        <p:spPr>
          <a:xfrm>
            <a:off x="423645" y="2334950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239F470-6779-4B4D-BFE2-1E925A9169A6}"/>
              </a:ext>
            </a:extLst>
          </p:cNvPr>
          <p:cNvSpPr/>
          <p:nvPr/>
        </p:nvSpPr>
        <p:spPr>
          <a:xfrm>
            <a:off x="423644" y="1513819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3638C23-FAE5-4910-9508-2F985FF04A72}"/>
              </a:ext>
            </a:extLst>
          </p:cNvPr>
          <p:cNvSpPr/>
          <p:nvPr/>
        </p:nvSpPr>
        <p:spPr>
          <a:xfrm>
            <a:off x="423644" y="5466276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AF4C42-7CC8-4136-A69A-CB2F326F2ECF}"/>
              </a:ext>
            </a:extLst>
          </p:cNvPr>
          <p:cNvSpPr/>
          <p:nvPr/>
        </p:nvSpPr>
        <p:spPr>
          <a:xfrm>
            <a:off x="5672332" y="1610941"/>
            <a:ext cx="5696125" cy="483406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76D8CE-D634-4B21-9A27-090B828F8B62}"/>
              </a:ext>
            </a:extLst>
          </p:cNvPr>
          <p:cNvSpPr txBox="1"/>
          <p:nvPr/>
        </p:nvSpPr>
        <p:spPr>
          <a:xfrm>
            <a:off x="343249" y="147428"/>
            <a:ext cx="109895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Estimating COVID risk in country of origin</a:t>
            </a: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model uses a sophisticated method to conservatively estimate the COVID-19 risk associated with arrivals from specific countries at a particular point in time</a:t>
            </a:r>
          </a:p>
        </p:txBody>
      </p:sp>
    </p:spTree>
    <p:extLst>
      <p:ext uri="{BB962C8B-B14F-4D97-AF65-F5344CB8AC3E}">
        <p14:creationId xmlns:p14="http://schemas.microsoft.com/office/powerpoint/2010/main" val="805903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B7C288-94E4-400C-BDF4-A58B0ACBD064}"/>
              </a:ext>
            </a:extLst>
          </p:cNvPr>
          <p:cNvSpPr txBox="1"/>
          <p:nvPr/>
        </p:nvSpPr>
        <p:spPr>
          <a:xfrm>
            <a:off x="218113" y="0"/>
            <a:ext cx="105449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300" b="1" dirty="0">
                <a:latin typeface="Arial" panose="020B0604020202020204" pitchFamily="34" charset="0"/>
                <a:cs typeface="Arial" panose="020B0604020202020204" pitchFamily="34" charset="0"/>
              </a:rPr>
              <a:t>Effectiveness of quarantine and testing in mitigating COVID-19 travel risk</a:t>
            </a: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Quarantine is the only effective way to significantly reduce the risk of importing COVID-19 from </a:t>
            </a:r>
            <a:r>
              <a:rPr lang="en-AU" u="sng" dirty="0">
                <a:latin typeface="Arial" panose="020B0604020202020204" pitchFamily="34" charset="0"/>
                <a:cs typeface="Arial" panose="020B0604020202020204" pitchFamily="34" charset="0"/>
              </a:rPr>
              <a:t>high risk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jurisdictions. The focus should be on low volume, high value travel</a:t>
            </a:r>
            <a:r>
              <a:rPr lang="en-AU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361F30-0091-4953-BB40-7B8358AA1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4918" y="1375032"/>
            <a:ext cx="7422609" cy="5246254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38FC306C-185D-4377-BBA1-943D3ACD24C2}"/>
              </a:ext>
            </a:extLst>
          </p:cNvPr>
          <p:cNvSpPr/>
          <p:nvPr/>
        </p:nvSpPr>
        <p:spPr>
          <a:xfrm>
            <a:off x="4105181" y="4072133"/>
            <a:ext cx="2194950" cy="76831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367CBC-D165-4500-BAE0-2C287292A10B}"/>
              </a:ext>
            </a:extLst>
          </p:cNvPr>
          <p:cNvSpPr txBox="1"/>
          <p:nvPr/>
        </p:nvSpPr>
        <p:spPr>
          <a:xfrm>
            <a:off x="218113" y="1375032"/>
            <a:ext cx="388706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PCR testing is only accurate 4/5 days after infection</a:t>
            </a:r>
          </a:p>
          <a:p>
            <a:pPr marL="285750" indent="-28575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Testing on arrival by itself only reduces infection risk by 24%</a:t>
            </a:r>
          </a:p>
          <a:p>
            <a:pPr marL="285750" indent="-28575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Effective quarantine is the foundation of any risk mitigation strategy, testing merely complements this</a:t>
            </a:r>
          </a:p>
          <a:p>
            <a:pPr marL="285750" indent="-28575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14 day quarantine with enhanced testing remains the gold standard for high risk arrivals (reduces risk by 99%)</a:t>
            </a:r>
          </a:p>
          <a:p>
            <a:pPr marL="285750" indent="-285750">
              <a:spcAft>
                <a:spcPts val="12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There is a clear trade off for shortening quarantine which may be an option for lower risk arrivals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D9AE71-6E0F-4987-9CE6-77D0A996064D}"/>
              </a:ext>
            </a:extLst>
          </p:cNvPr>
          <p:cNvCxnSpPr>
            <a:cxnSpLocks/>
          </p:cNvCxnSpPr>
          <p:nvPr/>
        </p:nvCxnSpPr>
        <p:spPr>
          <a:xfrm>
            <a:off x="302004" y="1174459"/>
            <a:ext cx="1094763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3FED8F31-E13A-4C98-AC51-3490C0AB7DFD}"/>
              </a:ext>
            </a:extLst>
          </p:cNvPr>
          <p:cNvSpPr/>
          <p:nvPr/>
        </p:nvSpPr>
        <p:spPr>
          <a:xfrm>
            <a:off x="302004" y="1496678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ECF4B25-4A1C-448E-B765-C8F897C0D501}"/>
              </a:ext>
            </a:extLst>
          </p:cNvPr>
          <p:cNvSpPr/>
          <p:nvPr/>
        </p:nvSpPr>
        <p:spPr>
          <a:xfrm>
            <a:off x="302004" y="2216092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D57BFE4-C629-4888-8E40-A0BC5251DD1D}"/>
              </a:ext>
            </a:extLst>
          </p:cNvPr>
          <p:cNvSpPr/>
          <p:nvPr/>
        </p:nvSpPr>
        <p:spPr>
          <a:xfrm>
            <a:off x="302004" y="2904307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CF8F365-6267-4160-A980-C77E6FD5DC1A}"/>
              </a:ext>
            </a:extLst>
          </p:cNvPr>
          <p:cNvSpPr/>
          <p:nvPr/>
        </p:nvSpPr>
        <p:spPr>
          <a:xfrm>
            <a:off x="302004" y="4179115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4BB71A8-84D0-454A-B277-D56530A9D3C8}"/>
              </a:ext>
            </a:extLst>
          </p:cNvPr>
          <p:cNvSpPr/>
          <p:nvPr/>
        </p:nvSpPr>
        <p:spPr>
          <a:xfrm>
            <a:off x="302004" y="5421696"/>
            <a:ext cx="125834" cy="12254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236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4CF5D4-2390-468A-A998-6A56D38393B1}"/>
              </a:ext>
            </a:extLst>
          </p:cNvPr>
          <p:cNvSpPr txBox="1"/>
          <p:nvPr/>
        </p:nvSpPr>
        <p:spPr>
          <a:xfrm>
            <a:off x="7386750" y="1199161"/>
            <a:ext cx="326770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AU" sz="1200" b="1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Explanatory notes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200" b="0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 International student and international travel risks are calculated using two different sets of assumptions: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200" b="1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 strict risk assessment: </a:t>
            </a:r>
            <a:r>
              <a:rPr lang="en-AU" sz="1200" b="0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includes a multiplier for higher prevalence among international arrivals &amp; higher data quality threshold to secure low or very low risk rating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200" b="1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 standard risks assessment: </a:t>
            </a:r>
            <a:r>
              <a:rPr lang="en-AU" sz="1200" b="0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based on estimates of prevalence alone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200" b="0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 International tourism is limited to very low risk jurisdictions (e.g. New Zealand) with pre-travel and on arrival testing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200" b="0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 Domestic tourism assumes interstate travel with no testing between very low risk states and territories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200" b="0" i="0" dirty="0">
                <a:solidFill>
                  <a:srgbClr val="201F1E"/>
                </a:solidFill>
                <a:effectLst/>
                <a:latin typeface="Segoe UI Light" panose="020B0502040204020203" pitchFamily="34" charset="0"/>
                <a:ea typeface="Tahoma" panose="020B0604030504040204" pitchFamily="34" charset="0"/>
                <a:cs typeface="Segoe UI Light" panose="020B0502040204020203" pitchFamily="34" charset="0"/>
              </a:rPr>
              <a:t> All other cohorts are subject to risk-based quarantine and testing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D74D7F-1B4A-49E8-9D53-A4F9392B4084}"/>
              </a:ext>
            </a:extLst>
          </p:cNvPr>
          <p:cNvSpPr txBox="1"/>
          <p:nvPr/>
        </p:nvSpPr>
        <p:spPr>
          <a:xfrm>
            <a:off x="5249039" y="5275378"/>
            <a:ext cx="3032911" cy="1544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5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Covid</a:t>
            </a:r>
            <a:r>
              <a:rPr lang="en-AU" sz="1050" dirty="0">
                <a:latin typeface="Segoe UI Light" panose="020B0502040204020203" pitchFamily="34" charset="0"/>
                <a:cs typeface="Segoe UI Light" panose="020B0502040204020203" pitchFamily="34" charset="0"/>
              </a:rPr>
              <a:t> risk assessment</a:t>
            </a:r>
          </a:p>
          <a:p>
            <a:endParaRPr lang="en-AU" sz="105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>
              <a:spcAft>
                <a:spcPts val="400"/>
              </a:spcAft>
            </a:pPr>
            <a:r>
              <a:rPr lang="en-AU" sz="1050" dirty="0">
                <a:latin typeface="Segoe UI Light" panose="020B0502040204020203" pitchFamily="34" charset="0"/>
                <a:cs typeface="Segoe UI Light" panose="020B0502040204020203" pitchFamily="34" charset="0"/>
              </a:rPr>
              <a:t>      low risk</a:t>
            </a:r>
          </a:p>
          <a:p>
            <a:pPr>
              <a:spcAft>
                <a:spcPts val="400"/>
              </a:spcAft>
            </a:pPr>
            <a:r>
              <a:rPr lang="en-AU" sz="1050" dirty="0">
                <a:latin typeface="Segoe UI Light" panose="020B0502040204020203" pitchFamily="34" charset="0"/>
                <a:cs typeface="Segoe UI Light" panose="020B0502040204020203" pitchFamily="34" charset="0"/>
              </a:rPr>
              <a:t>      moderate risk</a:t>
            </a:r>
          </a:p>
          <a:p>
            <a:pPr>
              <a:spcAft>
                <a:spcPts val="400"/>
              </a:spcAft>
            </a:pPr>
            <a:r>
              <a:rPr lang="en-AU" sz="1050" dirty="0">
                <a:latin typeface="Segoe UI Light" panose="020B0502040204020203" pitchFamily="34" charset="0"/>
                <a:cs typeface="Segoe UI Light" panose="020B0502040204020203" pitchFamily="34" charset="0"/>
              </a:rPr>
              <a:t>      high risk</a:t>
            </a:r>
          </a:p>
          <a:p>
            <a:pPr>
              <a:spcAft>
                <a:spcPts val="400"/>
              </a:spcAft>
            </a:pPr>
            <a:r>
              <a:rPr lang="en-AU" sz="1050" dirty="0">
                <a:latin typeface="Segoe UI Light" panose="020B0502040204020203" pitchFamily="34" charset="0"/>
                <a:cs typeface="Segoe UI Light" panose="020B0502040204020203" pitchFamily="34" charset="0"/>
              </a:rPr>
              <a:t>      very high risk</a:t>
            </a:r>
          </a:p>
          <a:p>
            <a:endParaRPr lang="en-AU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30888E3-0CA7-4B9B-A2F8-4910A920472E}"/>
              </a:ext>
            </a:extLst>
          </p:cNvPr>
          <p:cNvSpPr/>
          <p:nvPr/>
        </p:nvSpPr>
        <p:spPr>
          <a:xfrm>
            <a:off x="5309430" y="5670938"/>
            <a:ext cx="144000" cy="144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08C1193-8AB7-4B0B-96A8-EB336F48E7AA}"/>
              </a:ext>
            </a:extLst>
          </p:cNvPr>
          <p:cNvSpPr/>
          <p:nvPr/>
        </p:nvSpPr>
        <p:spPr>
          <a:xfrm>
            <a:off x="5309430" y="5874482"/>
            <a:ext cx="144000" cy="144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B799D4-C6D9-4249-B5D0-1F8D26CDBF91}"/>
              </a:ext>
            </a:extLst>
          </p:cNvPr>
          <p:cNvSpPr/>
          <p:nvPr/>
        </p:nvSpPr>
        <p:spPr>
          <a:xfrm>
            <a:off x="5309430" y="6078026"/>
            <a:ext cx="144000" cy="144000"/>
          </a:xfrm>
          <a:prstGeom prst="ellipse">
            <a:avLst/>
          </a:prstGeom>
          <a:solidFill>
            <a:srgbClr val="FF9797"/>
          </a:solidFill>
          <a:ln>
            <a:solidFill>
              <a:srgbClr val="FF97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72FBC27-0D32-488C-A2C7-31C8E9614CB9}"/>
              </a:ext>
            </a:extLst>
          </p:cNvPr>
          <p:cNvSpPr/>
          <p:nvPr/>
        </p:nvSpPr>
        <p:spPr>
          <a:xfrm>
            <a:off x="5309430" y="6281570"/>
            <a:ext cx="144000" cy="144000"/>
          </a:xfrm>
          <a:prstGeom prst="ellipse">
            <a:avLst/>
          </a:prstGeom>
          <a:solidFill>
            <a:srgbClr val="F84E4E"/>
          </a:solidFill>
          <a:ln>
            <a:solidFill>
              <a:srgbClr val="F84E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D96319-BFBB-4899-B134-549840F2D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403" y="1160962"/>
            <a:ext cx="6201902" cy="389990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F91E284-06C7-4327-98A2-9040B440B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004" y="5251532"/>
            <a:ext cx="4357811" cy="153513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6BAED-7BF7-420F-AF2B-B6B269BC55A9}"/>
              </a:ext>
            </a:extLst>
          </p:cNvPr>
          <p:cNvCxnSpPr>
            <a:cxnSpLocks/>
          </p:cNvCxnSpPr>
          <p:nvPr/>
        </p:nvCxnSpPr>
        <p:spPr>
          <a:xfrm flipV="1">
            <a:off x="2885813" y="3485214"/>
            <a:ext cx="3431097" cy="721454"/>
          </a:xfrm>
          <a:prstGeom prst="line">
            <a:avLst/>
          </a:prstGeom>
          <a:ln w="19050" cap="flat" cmpd="sng" algn="ctr">
            <a:solidFill>
              <a:srgbClr val="FF505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6309BA1-8DA7-41C3-82BD-C603FEECC638}"/>
              </a:ext>
            </a:extLst>
          </p:cNvPr>
          <p:cNvCxnSpPr>
            <a:cxnSpLocks/>
          </p:cNvCxnSpPr>
          <p:nvPr/>
        </p:nvCxnSpPr>
        <p:spPr>
          <a:xfrm>
            <a:off x="1420819" y="1615570"/>
            <a:ext cx="298925" cy="37676"/>
          </a:xfrm>
          <a:prstGeom prst="line">
            <a:avLst/>
          </a:prstGeom>
          <a:ln w="15875" cap="flat" cmpd="sng" algn="ctr">
            <a:solidFill>
              <a:srgbClr val="FF505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6F8AC79-B3C2-4C91-B41E-96C1EE35C006}"/>
              </a:ext>
            </a:extLst>
          </p:cNvPr>
          <p:cNvSpPr txBox="1"/>
          <p:nvPr/>
        </p:nvSpPr>
        <p:spPr>
          <a:xfrm>
            <a:off x="302004" y="941143"/>
            <a:ext cx="10570128" cy="42112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9A5AAD-8304-4F78-BBC9-0D4039A7E341}"/>
              </a:ext>
            </a:extLst>
          </p:cNvPr>
          <p:cNvCxnSpPr/>
          <p:nvPr/>
        </p:nvCxnSpPr>
        <p:spPr>
          <a:xfrm>
            <a:off x="302004" y="864066"/>
            <a:ext cx="105701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582FC0A-B31C-475E-9ACD-991235B45158}"/>
              </a:ext>
            </a:extLst>
          </p:cNvPr>
          <p:cNvSpPr txBox="1"/>
          <p:nvPr/>
        </p:nvSpPr>
        <p:spPr>
          <a:xfrm>
            <a:off x="226503" y="16970"/>
            <a:ext cx="10645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The risks and benefits of resuming travel for key cohorts</a:t>
            </a:r>
          </a:p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model highlights the need to focus on low volume, high value travel given prevailing COVID risks </a:t>
            </a:r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2684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8C132F-7D71-4BA3-8DE0-04CB178BD1A7}"/>
              </a:ext>
            </a:extLst>
          </p:cNvPr>
          <p:cNvSpPr txBox="1"/>
          <p:nvPr/>
        </p:nvSpPr>
        <p:spPr>
          <a:xfrm>
            <a:off x="369116" y="159391"/>
            <a:ext cx="1033651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latin typeface="Arial" panose="020B0604020202020204" pitchFamily="34" charset="0"/>
                <a:cs typeface="Arial" panose="020B0604020202020204" pitchFamily="34" charset="0"/>
              </a:rPr>
              <a:t>Key findings and policy implications </a:t>
            </a:r>
          </a:p>
          <a:p>
            <a:endParaRPr lang="en-AU" dirty="0"/>
          </a:p>
          <a:p>
            <a:endParaRPr lang="en-AU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COVID risk versus economic benefit analysis presented in the report suggests the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selective resumption of low volume, high value international travel 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supported by evidence-based quarantine and testing regimes. Priorities for international travel should be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FIFO workers, agricultural workers, international students, permanent migrants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and returning Australians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resumption of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international student travel 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to Australia would make the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greatest contribution to the national economy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(up to $4bn pa). Given the challenges of scaling effective quarantine procedures international student arrivals are unlikely to return to their 2019 levels so long as the offshore COVID risk remains high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It will be difficult to resume mass international travel while the global prevalence of COVID remains high. However,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selective international travel with very-low risk jurisdictions 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(travel bubbles) may pose an acceptable risk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Large scale/volume international travel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 will continue to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pose a significant risk 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to countries which have effectively supressed COVID-19 (such as Australia) for the foreseeable future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Given the scale of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interstate travel 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mass quarantining and testing is not a viable option. The resumption of domestic travel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depends on the effective suppression of COIVD-19 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(which has almost been achieved as of early November 2020)  </a:t>
            </a:r>
          </a:p>
          <a:p>
            <a:pPr>
              <a:spcAft>
                <a:spcPts val="1200"/>
              </a:spcAft>
            </a:pPr>
            <a:r>
              <a:rPr lang="en-AU" dirty="0"/>
              <a:t>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2ED2AC-12A4-4521-B8F6-5D6A66B84F8B}"/>
              </a:ext>
            </a:extLst>
          </p:cNvPr>
          <p:cNvCxnSpPr/>
          <p:nvPr/>
        </p:nvCxnSpPr>
        <p:spPr>
          <a:xfrm>
            <a:off x="478173" y="721453"/>
            <a:ext cx="105701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16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76A145857344A88D36B980D011B73" ma:contentTypeVersion="16" ma:contentTypeDescription="Create a new document." ma:contentTypeScope="" ma:versionID="770bd0b9a1e68ebbf51a650f866a0cb9">
  <xsd:schema xmlns:xsd="http://www.w3.org/2001/XMLSchema" xmlns:xs="http://www.w3.org/2001/XMLSchema" xmlns:p="http://schemas.microsoft.com/office/2006/metadata/properties" xmlns:ns2="0c2df16b-a61c-41b2-a1b7-7e055c6d7a2d" xmlns:ns3="2d221494-178b-4357-bea6-3a87c5967eb4" targetNamespace="http://schemas.microsoft.com/office/2006/metadata/properties" ma:root="true" ma:fieldsID="2daff7067e75a743744003b8ca06a34f" ns2:_="" ns3:_="">
    <xsd:import namespace="0c2df16b-a61c-41b2-a1b7-7e055c6d7a2d"/>
    <xsd:import namespace="2d221494-178b-4357-bea6-3a87c5967e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Attendee" minOccurs="0"/>
                <xsd:element ref="ns2:Date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df16b-a61c-41b2-a1b7-7e055c6d7a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Attendee" ma:index="13" nillable="true" ma:displayName="Attendee" ma:format="Dropdown" ma:list="UserInfo" ma:SharePointGroup="0" ma:internalName="Attende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" ma:index="14" nillable="true" ma:displayName="Date" ma:default="[today]" ma:format="DateOnly" ma:internalName="Date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be76f96-e7f0-4e7c-b4d8-bf0f4c547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221494-178b-4357-bea6-3a87c5967eb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22587ec-b2ef-42bd-82e6-e4214615653a}" ma:internalName="TaxCatchAll" ma:showField="CatchAllData" ma:web="2eb0b49e-3d37-4772-9aeb-80c1666c3c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c2df16b-a61c-41b2-a1b7-7e055c6d7a2d" xsi:nil="true"/>
    <lcf76f155ced4ddcb4097134ff3c332f xmlns="0c2df16b-a61c-41b2-a1b7-7e055c6d7a2d">
      <Terms xmlns="http://schemas.microsoft.com/office/infopath/2007/PartnerControls"/>
    </lcf76f155ced4ddcb4097134ff3c332f>
    <Date xmlns="0c2df16b-a61c-41b2-a1b7-7e055c6d7a2d">2025-02-13T04:48:26+00:00</Date>
    <Attendee xmlns="0c2df16b-a61c-41b2-a1b7-7e055c6d7a2d">
      <UserInfo>
        <DisplayName/>
        <AccountId xsi:nil="true"/>
        <AccountType/>
      </UserInfo>
    </Attendee>
    <TaxCatchAll xmlns="2d221494-178b-4357-bea6-3a87c5967eb4" xsi:nil="true"/>
  </documentManagement>
</p:properties>
</file>

<file path=customXml/itemProps1.xml><?xml version="1.0" encoding="utf-8"?>
<ds:datastoreItem xmlns:ds="http://schemas.openxmlformats.org/officeDocument/2006/customXml" ds:itemID="{102FADD5-E939-44D0-A0BD-7BEE79EDE42A}"/>
</file>

<file path=customXml/itemProps2.xml><?xml version="1.0" encoding="utf-8"?>
<ds:datastoreItem xmlns:ds="http://schemas.openxmlformats.org/officeDocument/2006/customXml" ds:itemID="{40646E5C-B95B-4664-922E-F98B64DE309E}"/>
</file>

<file path=customXml/itemProps3.xml><?xml version="1.0" encoding="utf-8"?>
<ds:datastoreItem xmlns:ds="http://schemas.openxmlformats.org/officeDocument/2006/customXml" ds:itemID="{DD207741-6E79-4881-A671-5336CB47FD53}"/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910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Segoe UI Light</vt:lpstr>
      <vt:lpstr>Office Theme</vt:lpstr>
      <vt:lpstr>traQ Study: Key findings  Analysing and mitigating COVID-19 travel-related risks  Executive summary of key findings   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Eccleston</dc:creator>
  <cp:lastModifiedBy>Sarah Hyslop</cp:lastModifiedBy>
  <cp:revision>29</cp:revision>
  <dcterms:created xsi:type="dcterms:W3CDTF">2020-11-08T23:24:58Z</dcterms:created>
  <dcterms:modified xsi:type="dcterms:W3CDTF">2025-02-13T04:48:24Z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0x0101006CF76A145857344A88D36B980D011B73</vt:lpwstr>
  </property>
</Properties>
</file>